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0" r:id="rId2"/>
    <p:sldId id="281" r:id="rId3"/>
    <p:sldId id="380" r:id="rId4"/>
    <p:sldId id="470" r:id="rId5"/>
    <p:sldId id="465" r:id="rId6"/>
    <p:sldId id="471" r:id="rId7"/>
    <p:sldId id="420" r:id="rId8"/>
    <p:sldId id="333" r:id="rId9"/>
    <p:sldId id="257" r:id="rId10"/>
    <p:sldId id="463" r:id="rId11"/>
    <p:sldId id="262" r:id="rId12"/>
    <p:sldId id="474" r:id="rId13"/>
    <p:sldId id="464" r:id="rId14"/>
    <p:sldId id="472" r:id="rId15"/>
    <p:sldId id="468" r:id="rId16"/>
    <p:sldId id="467" r:id="rId17"/>
    <p:sldId id="466" r:id="rId18"/>
    <p:sldId id="4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4656"/>
  </p:normalViewPr>
  <p:slideViewPr>
    <p:cSldViewPr snapToGrid="0" snapToObjects="1">
      <p:cViewPr>
        <p:scale>
          <a:sx n="107" d="100"/>
          <a:sy n="107" d="100"/>
        </p:scale>
        <p:origin x="5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90A8-F99C-DD4B-A232-290D957DE43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259F-A26A-DE4F-AEC0-2C7CF7FD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mon_tree_002.jp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2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commons.wikimedia.org/wiki/File:Lemon_tree_002.jpg"/>
              </a:rPr>
              <a:t>This Photo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sa/3.0/"/>
              </a:rPr>
              <a:t>CC BY-SA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107A5-87AD-447C-A046-790CA50460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51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GB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1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Traffic Lights -&gt; Spreadsheet  + literal traffic light</a:t>
            </a:r>
          </a:p>
          <a:p>
            <a:r>
              <a:rPr lang="en-IN" dirty="0"/>
              <a:t>Daily Stand-ups</a:t>
            </a:r>
          </a:p>
          <a:p>
            <a:r>
              <a:rPr lang="en-IN" dirty="0"/>
              <a:t>What I did</a:t>
            </a:r>
          </a:p>
          <a:p>
            <a:r>
              <a:rPr lang="en-IN" dirty="0"/>
              <a:t>What next</a:t>
            </a:r>
          </a:p>
          <a:p>
            <a:r>
              <a:rPr lang="en-IN" dirty="0"/>
              <a:t>Blockers</a:t>
            </a:r>
          </a:p>
          <a:p>
            <a:r>
              <a:rPr lang="en-IN" dirty="0"/>
              <a:t>Community</a:t>
            </a:r>
          </a:p>
          <a:p>
            <a:r>
              <a:rPr lang="en-IN" dirty="0"/>
              <a:t>Icons &gt; Textual information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AD976-4DB8-4B3A-94DD-8EF82E99329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1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4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523551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7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4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86D8-6185-2F46-9500-684DCD15833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notebook_science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petermr/discussions/37#discussioncomment-2972553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iTngk-POm8&amp;ab_channel=INYASYouTube" TargetMode="External"/><Relationship Id="rId13" Type="http://schemas.openxmlformats.org/officeDocument/2006/relationships/image" Target="../media/image27.tiff"/><Relationship Id="rId18" Type="http://schemas.openxmlformats.org/officeDocument/2006/relationships/image" Target="../media/image32.tiff"/><Relationship Id="rId3" Type="http://schemas.openxmlformats.org/officeDocument/2006/relationships/image" Target="../media/image17.tiff"/><Relationship Id="rId7" Type="http://schemas.openxmlformats.org/officeDocument/2006/relationships/image" Target="../media/image1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5.tiff"/><Relationship Id="rId5" Type="http://schemas.openxmlformats.org/officeDocument/2006/relationships/image" Target="../media/image22.tiff"/><Relationship Id="rId15" Type="http://schemas.openxmlformats.org/officeDocument/2006/relationships/image" Target="../media/image29.png"/><Relationship Id="rId10" Type="http://schemas.openxmlformats.org/officeDocument/2006/relationships/image" Target="../media/image4.png"/><Relationship Id="rId19" Type="http://schemas.openxmlformats.org/officeDocument/2006/relationships/image" Target="../media/image33.tiff"/><Relationship Id="rId4" Type="http://schemas.openxmlformats.org/officeDocument/2006/relationships/image" Target="../media/image18.tiff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39.jpeg"/><Relationship Id="rId18" Type="http://schemas.openxmlformats.org/officeDocument/2006/relationships/image" Target="../media/image42.jpg"/><Relationship Id="rId3" Type="http://schemas.openxmlformats.org/officeDocument/2006/relationships/image" Target="../media/image34.jpg"/><Relationship Id="rId7" Type="http://schemas.openxmlformats.org/officeDocument/2006/relationships/hyperlink" Target="https://pxhere.com/en/photo/1079300" TargetMode="External"/><Relationship Id="rId12" Type="http://schemas.openxmlformats.org/officeDocument/2006/relationships/hyperlink" Target="https://pxhere.com/en/photo/555531" TargetMode="External"/><Relationship Id="rId17" Type="http://schemas.openxmlformats.org/officeDocument/2006/relationships/hyperlink" Target="https://commons.wikimedia.org/wiki/File:Starr_080610-8292_Mentha_x_spicata.jpg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jp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11" Type="http://schemas.openxmlformats.org/officeDocument/2006/relationships/image" Target="../media/image38.jpg"/><Relationship Id="rId5" Type="http://schemas.openxmlformats.org/officeDocument/2006/relationships/hyperlink" Target="https://creativecommons.org/licenses/by-sa/3.0/" TargetMode="External"/><Relationship Id="rId15" Type="http://schemas.openxmlformats.org/officeDocument/2006/relationships/image" Target="../media/image40.jpg"/><Relationship Id="rId10" Type="http://schemas.openxmlformats.org/officeDocument/2006/relationships/image" Target="../media/image37.jpg"/><Relationship Id="rId19" Type="http://schemas.openxmlformats.org/officeDocument/2006/relationships/hyperlink" Target="https://commons.wikimedia.org/wiki/File:Lemon_tree_002.jpg" TargetMode="External"/><Relationship Id="rId4" Type="http://schemas.openxmlformats.org/officeDocument/2006/relationships/hyperlink" Target="https://en.wikipedia.org/wiki/Terpene_synthase_N_terminal_domain" TargetMode="External"/><Relationship Id="rId9" Type="http://schemas.openxmlformats.org/officeDocument/2006/relationships/hyperlink" Target="http://www.publicdomainpictures.net/view-image.php?image=64765&amp;picture=yellow-corn" TargetMode="External"/><Relationship Id="rId14" Type="http://schemas.openxmlformats.org/officeDocument/2006/relationships/hyperlink" Target="https://pxhere.com/en/photo/1328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1953" y="3201770"/>
            <a:ext cx="3407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 #</a:t>
            </a:r>
            <a:r>
              <a:rPr lang="en-US" sz="2000" i="1" dirty="0" err="1"/>
              <a:t>semanticClimate</a:t>
            </a:r>
            <a:r>
              <a:rPr lang="en-US" sz="2000" i="1" dirty="0"/>
              <a:t> hackathon</a:t>
            </a:r>
            <a:r>
              <a:rPr lang="en-US" sz="2000" dirty="0"/>
              <a:t>, NIPGR IN</a:t>
            </a:r>
            <a:r>
              <a:rPr lang="en-US" sz="2000" i="1" dirty="0"/>
              <a:t>, 2022-09-24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374" y="538609"/>
            <a:ext cx="77078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#</a:t>
            </a:r>
            <a:r>
              <a:rPr lang="en-US" sz="3200" dirty="0" err="1"/>
              <a:t>semanticClimate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55844" y="1835150"/>
            <a:ext cx="26003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</a:t>
            </a:r>
            <a:endParaRPr lang="en-US" sz="2400" baseline="30000" dirty="0"/>
          </a:p>
          <a:p>
            <a:r>
              <a:rPr lang="en-US" sz="1400" i="1" dirty="0"/>
              <a:t>Yusuf </a:t>
            </a:r>
            <a:r>
              <a:rPr lang="en-US" sz="1400" i="1" dirty="0" err="1"/>
              <a:t>Hamied</a:t>
            </a:r>
            <a:r>
              <a:rPr lang="en-US" sz="1400" i="1" dirty="0"/>
              <a:t> Dept of Chemistry, </a:t>
            </a:r>
          </a:p>
          <a:p>
            <a:r>
              <a:rPr lang="en-US" sz="1400" i="1" dirty="0"/>
              <a:t>University of Cambridge</a:t>
            </a:r>
          </a:p>
          <a:p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74" y="5024223"/>
            <a:ext cx="1584325" cy="12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84" y="157520"/>
            <a:ext cx="8643938" cy="955267"/>
          </a:xfrm>
        </p:spPr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35FAF-4C27-BF44-89AA-AFB0DD685480}"/>
              </a:ext>
            </a:extLst>
          </p:cNvPr>
          <p:cNvSpPr txBox="1"/>
          <p:nvPr/>
        </p:nvSpPr>
        <p:spPr>
          <a:xfrm>
            <a:off x="1889760" y="1402080"/>
            <a:ext cx="3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65BE0-101C-9747-935E-1C095C26208A}"/>
              </a:ext>
            </a:extLst>
          </p:cNvPr>
          <p:cNvSpPr txBox="1"/>
          <p:nvPr/>
        </p:nvSpPr>
        <p:spPr>
          <a:xfrm>
            <a:off x="1514584" y="1710709"/>
            <a:ext cx="719626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 Notebook Science *</a:t>
            </a:r>
          </a:p>
          <a:p>
            <a:pPr lvl="1"/>
            <a:r>
              <a:rPr lang="en-US" sz="2800" dirty="0"/>
              <a:t>- Everything uploaded to </a:t>
            </a:r>
            <a:r>
              <a:rPr lang="en-US" sz="2800" dirty="0" err="1"/>
              <a:t>Github</a:t>
            </a:r>
            <a:r>
              <a:rPr lang="en-US" sz="2800" dirty="0"/>
              <a:t> immediately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Agile teams (daily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Often </a:t>
            </a:r>
            <a:r>
              <a:rPr lang="en-US" sz="2800" b="1" dirty="0"/>
              <a:t>parallel</a:t>
            </a:r>
            <a:r>
              <a:rPr lang="en-US" sz="2800" dirty="0"/>
              <a:t> (emissions, AFOLU, Urban)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Teach and support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Workshops, interns, volunteers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D6A40-6071-A549-94E4-FB6005EE7271}"/>
              </a:ext>
            </a:extLst>
          </p:cNvPr>
          <p:cNvSpPr txBox="1"/>
          <p:nvPr/>
        </p:nvSpPr>
        <p:spPr>
          <a:xfrm>
            <a:off x="621792" y="6303264"/>
            <a:ext cx="833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2"/>
              </a:rPr>
              <a:t>https://en.wikipedia.org/wiki/Open-notebook_science</a:t>
            </a:r>
            <a:r>
              <a:rPr lang="en-US" dirty="0"/>
              <a:t> Thanks to Jean-Claude Bradley</a:t>
            </a:r>
          </a:p>
        </p:txBody>
      </p:sp>
    </p:spTree>
    <p:extLst>
      <p:ext uri="{BB962C8B-B14F-4D97-AF65-F5344CB8AC3E}">
        <p14:creationId xmlns:p14="http://schemas.microsoft.com/office/powerpoint/2010/main" val="34908107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08079-B61E-4500-AB5C-99CB5ABED289}"/>
              </a:ext>
            </a:extLst>
          </p:cNvPr>
          <p:cNvSpPr txBox="1"/>
          <p:nvPr/>
        </p:nvSpPr>
        <p:spPr>
          <a:xfrm>
            <a:off x="1" y="907449"/>
            <a:ext cx="72893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50" dirty="0"/>
              <a:t>Hackathons…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36A2-C01B-402B-B0C1-EA9F776F806C}"/>
              </a:ext>
            </a:extLst>
          </p:cNvPr>
          <p:cNvSpPr txBox="1"/>
          <p:nvPr/>
        </p:nvSpPr>
        <p:spPr>
          <a:xfrm>
            <a:off x="5032643" y="3426842"/>
            <a:ext cx="43456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serendipitous encounters</a:t>
            </a:r>
          </a:p>
          <a:p>
            <a:r>
              <a:rPr lang="en-US" sz="2100" dirty="0"/>
              <a:t>Joined by </a:t>
            </a:r>
            <a:r>
              <a:rPr lang="en-US" sz="2100" dirty="0" err="1"/>
              <a:t>Ayush</a:t>
            </a:r>
            <a:r>
              <a:rPr lang="en-US" sz="2100" dirty="0"/>
              <a:t> Garg</a:t>
            </a:r>
            <a:endParaRPr lang="en-IN" sz="2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696FDA-2A60-49F2-82C0-880682F2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b="11319"/>
          <a:stretch/>
        </p:blipFill>
        <p:spPr>
          <a:xfrm>
            <a:off x="108256" y="2464165"/>
            <a:ext cx="4358663" cy="19933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69C66-A9B0-4DCC-B5EE-86CAD6D7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19F0-56C7-4CE8-AB71-BE7F8900F746}" type="slidenum">
              <a:rPr lang="en-IN" smtClean="0"/>
              <a:t>11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AC555-E4E1-42A5-BB76-9B217979AB34}"/>
              </a:ext>
            </a:extLst>
          </p:cNvPr>
          <p:cNvCxnSpPr/>
          <p:nvPr/>
        </p:nvCxnSpPr>
        <p:spPr>
          <a:xfrm>
            <a:off x="0" y="1629654"/>
            <a:ext cx="9136626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A3D4C2-D7A2-4DB2-9DEB-20FE23BF5C2A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66F8-1E68-4F67-B8BA-E13E761EF54A}"/>
              </a:ext>
            </a:extLst>
          </p:cNvPr>
          <p:cNvSpPr txBox="1"/>
          <p:nvPr/>
        </p:nvSpPr>
        <p:spPr>
          <a:xfrm>
            <a:off x="1790072" y="4441978"/>
            <a:ext cx="2140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err="1"/>
              <a:t>Cambiohack</a:t>
            </a:r>
            <a:endParaRPr lang="en-IN" sz="2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BECE0-7D09-48EA-9722-2F8E492B16D3}"/>
              </a:ext>
            </a:extLst>
          </p:cNvPr>
          <p:cNvSpPr txBox="1"/>
          <p:nvPr/>
        </p:nvSpPr>
        <p:spPr>
          <a:xfrm>
            <a:off x="5564101" y="2571284"/>
            <a:ext cx="194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Outreach!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230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2D84C-A072-CA42-AFD7-565C9A0A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" y="560426"/>
            <a:ext cx="9144000" cy="5035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798BB-7675-0949-8C92-3700A93C1A34}"/>
              </a:ext>
            </a:extLst>
          </p:cNvPr>
          <p:cNvSpPr txBox="1"/>
          <p:nvPr/>
        </p:nvSpPr>
        <p:spPr>
          <a:xfrm>
            <a:off x="2695699" y="534390"/>
            <a:ext cx="252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TextMining</a:t>
            </a:r>
            <a:r>
              <a:rPr lang="en-US" dirty="0"/>
              <a:t> from Images!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07887-F76E-A24C-8333-D9536819BFE3}"/>
              </a:ext>
            </a:extLst>
          </p:cNvPr>
          <p:cNvSpPr txBox="1"/>
          <p:nvPr/>
        </p:nvSpPr>
        <p:spPr>
          <a:xfrm>
            <a:off x="583802" y="5990502"/>
            <a:ext cx="635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Anubhah</a:t>
            </a:r>
            <a:r>
              <a:rPr lang="en-US" sz="2400" dirty="0"/>
              <a:t> Chakraborty will demo in the </a:t>
            </a:r>
            <a:r>
              <a:rPr lang="en-US" sz="2400" dirty="0" err="1"/>
              <a:t>Hackroom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58ED4-C5EC-9D4C-BAF6-50C440BC28C3}"/>
              </a:ext>
            </a:extLst>
          </p:cNvPr>
          <p:cNvSpPr/>
          <p:nvPr/>
        </p:nvSpPr>
        <p:spPr>
          <a:xfrm>
            <a:off x="0" y="6221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566D2AC-F49D-C740-BF5A-844655483160}"/>
              </a:ext>
            </a:extLst>
          </p:cNvPr>
          <p:cNvGrpSpPr/>
          <p:nvPr/>
        </p:nvGrpSpPr>
        <p:grpSpPr>
          <a:xfrm>
            <a:off x="401492" y="897467"/>
            <a:ext cx="8490857" cy="1942663"/>
            <a:chOff x="0" y="5208378"/>
            <a:chExt cx="8490857" cy="19426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D28235-4864-1243-B5FD-1FD5172C1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066"/>
            <a:stretch/>
          </p:blipFill>
          <p:spPr>
            <a:xfrm>
              <a:off x="0" y="5208378"/>
              <a:ext cx="8490857" cy="194266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D714FC-04D8-3149-BE89-1AD21C1D9809}"/>
                </a:ext>
              </a:extLst>
            </p:cNvPr>
            <p:cNvSpPr/>
            <p:nvPr/>
          </p:nvSpPr>
          <p:spPr>
            <a:xfrm>
              <a:off x="1947557" y="5208378"/>
              <a:ext cx="1995055" cy="40376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8A151D-C304-1844-909B-6B7882A3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265" y="5873395"/>
              <a:ext cx="1629292" cy="69365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3272F1-C927-A94C-A060-6195FBFAE2D3}"/>
                </a:ext>
              </a:extLst>
            </p:cNvPr>
            <p:cNvSpPr/>
            <p:nvPr/>
          </p:nvSpPr>
          <p:spPr>
            <a:xfrm>
              <a:off x="2088083" y="5977828"/>
              <a:ext cx="1533892" cy="40376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C278CC-6B8E-8A4C-992B-6C98DCE8F5D3}"/>
              </a:ext>
            </a:extLst>
          </p:cNvPr>
          <p:cNvGrpSpPr/>
          <p:nvPr/>
        </p:nvGrpSpPr>
        <p:grpSpPr>
          <a:xfrm>
            <a:off x="1587141" y="2858001"/>
            <a:ext cx="6441280" cy="3999999"/>
            <a:chOff x="1800195" y="947123"/>
            <a:chExt cx="6441280" cy="3999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D9C0DE-7346-4848-A91C-9D401A89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0195" y="947123"/>
              <a:ext cx="6441280" cy="399999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521159-3E64-BD46-A319-C032A46723BA}"/>
                </a:ext>
              </a:extLst>
            </p:cNvPr>
            <p:cNvSpPr/>
            <p:nvPr/>
          </p:nvSpPr>
          <p:spPr>
            <a:xfrm>
              <a:off x="2420590" y="4149495"/>
              <a:ext cx="1913903" cy="40376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401973-3DD9-9640-AF68-5A2B3A37EA53}"/>
                </a:ext>
              </a:extLst>
            </p:cNvPr>
            <p:cNvSpPr/>
            <p:nvPr/>
          </p:nvSpPr>
          <p:spPr>
            <a:xfrm>
              <a:off x="4292928" y="4149495"/>
              <a:ext cx="1134095" cy="385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8C42BC2-7ED7-1647-A10C-99456F3BADA5}"/>
              </a:ext>
            </a:extLst>
          </p:cNvPr>
          <p:cNvSpPr txBox="1"/>
          <p:nvPr/>
        </p:nvSpPr>
        <p:spPr>
          <a:xfrm>
            <a:off x="2349049" y="128015"/>
            <a:ext cx="463703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semanticClimate</a:t>
            </a:r>
            <a:r>
              <a:rPr lang="en-US" sz="2800" dirty="0"/>
              <a:t> publications</a:t>
            </a:r>
          </a:p>
        </p:txBody>
      </p:sp>
    </p:spTree>
    <p:extLst>
      <p:ext uri="{BB962C8B-B14F-4D97-AF65-F5344CB8AC3E}">
        <p14:creationId xmlns:p14="http://schemas.microsoft.com/office/powerpoint/2010/main" val="35339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90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0643-D365-D844-9EAE-1D181436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B7D93-BA14-234C-B544-9BB6A8D5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58" y="3336966"/>
            <a:ext cx="6506283" cy="3663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95660-465D-E14A-BC94-E14E20B91384}"/>
              </a:ext>
            </a:extLst>
          </p:cNvPr>
          <p:cNvSpPr txBox="1"/>
          <p:nvPr/>
        </p:nvSpPr>
        <p:spPr>
          <a:xfrm>
            <a:off x="-199147" y="130628"/>
            <a:ext cx="954229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Hackathon Piaget, </a:t>
            </a:r>
            <a:r>
              <a:rPr lang="en-US" sz="2800" dirty="0" err="1"/>
              <a:t>UN+Univ</a:t>
            </a:r>
            <a:r>
              <a:rPr lang="en-US" sz="2800" dirty="0"/>
              <a:t> Geneva, SDG Accelerator, June 2022</a:t>
            </a:r>
          </a:p>
        </p:txBody>
      </p:sp>
    </p:spTree>
    <p:extLst>
      <p:ext uri="{BB962C8B-B14F-4D97-AF65-F5344CB8AC3E}">
        <p14:creationId xmlns:p14="http://schemas.microsoft.com/office/powerpoint/2010/main" val="7748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77C67-96E1-D242-9374-14734AC1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341"/>
            <a:ext cx="9144000" cy="5108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40450-A562-BE49-AA7D-C65EAE7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00227"/>
            <a:ext cx="3891808" cy="11096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753B1C-AACC-B948-9BF3-2D438E617909}"/>
              </a:ext>
            </a:extLst>
          </p:cNvPr>
          <p:cNvSpPr txBox="1"/>
          <p:nvPr/>
        </p:nvSpPr>
        <p:spPr>
          <a:xfrm>
            <a:off x="5569527" y="431862"/>
            <a:ext cx="18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Shweata</a:t>
            </a:r>
            <a:r>
              <a:rPr lang="en-US" dirty="0"/>
              <a:t> H Hegde</a:t>
            </a:r>
          </a:p>
          <a:p>
            <a:r>
              <a:rPr lang="en-US" dirty="0"/>
              <a:t>Ananya Singha</a:t>
            </a:r>
          </a:p>
        </p:txBody>
      </p:sp>
    </p:spTree>
    <p:extLst>
      <p:ext uri="{BB962C8B-B14F-4D97-AF65-F5344CB8AC3E}">
        <p14:creationId xmlns:p14="http://schemas.microsoft.com/office/powerpoint/2010/main" val="276091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9844F-9AD6-194B-BC02-832CD9CA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625"/>
            <a:ext cx="9144000" cy="45757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8935CF-4338-6348-AB27-4367BEC9E27A}"/>
              </a:ext>
            </a:extLst>
          </p:cNvPr>
          <p:cNvSpPr/>
          <p:nvPr/>
        </p:nvSpPr>
        <p:spPr>
          <a:xfrm>
            <a:off x="231569" y="477521"/>
            <a:ext cx="6335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D1C1D"/>
                </a:solidFill>
                <a:latin typeface="Slack-Lato"/>
              </a:rPr>
              <a:t>Discussion Thread with multilingual Notebooks: </a:t>
            </a:r>
            <a:r>
              <a:rPr lang="en-GB" u="sng" dirty="0">
                <a:latin typeface="Slack-Lato"/>
                <a:hlinkClick r:id="rId3"/>
              </a:rPr>
              <a:t>https://github.com/petermr/petermr/discussions/37#discussioncomment-2972553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60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A8BBE-F802-9B40-895B-50C8DB2F3F9A}"/>
              </a:ext>
            </a:extLst>
          </p:cNvPr>
          <p:cNvSpPr txBox="1"/>
          <p:nvPr/>
        </p:nvSpPr>
        <p:spPr>
          <a:xfrm>
            <a:off x="2149434" y="973778"/>
            <a:ext cx="4537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Team </a:t>
            </a:r>
            <a:r>
              <a:rPr lang="en-US" sz="2800" b="1" dirty="0"/>
              <a:t>#</a:t>
            </a:r>
            <a:r>
              <a:rPr lang="en-US" sz="2800" b="1" dirty="0" err="1"/>
              <a:t>semanticClimate</a:t>
            </a:r>
            <a:r>
              <a:rPr lang="en-US" sz="2800" b="1" dirty="0"/>
              <a:t> </a:t>
            </a:r>
            <a:r>
              <a:rPr lang="en-US" sz="2800" dirty="0"/>
              <a:t>won!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12F1C-8095-9C4C-BA95-1E3A6A0F7D28}"/>
              </a:ext>
            </a:extLst>
          </p:cNvPr>
          <p:cNvSpPr txBox="1"/>
          <p:nvPr/>
        </p:nvSpPr>
        <p:spPr>
          <a:xfrm>
            <a:off x="1472540" y="1971304"/>
            <a:ext cx="5403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Shweata</a:t>
            </a:r>
            <a:r>
              <a:rPr lang="en-US" sz="2400" b="1" dirty="0"/>
              <a:t> N Hegde</a:t>
            </a:r>
            <a:r>
              <a:rPr lang="en-US" sz="2400" dirty="0"/>
              <a:t>: SDG 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Plan: Hackathons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Sept 2023 virtual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Jan 2023 virtual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Mar 2023 NIPGR (India 75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anniv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Climate “Carpentries”* Summer 2023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Geneva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Hannover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Cambridge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1600" dirty="0"/>
              <a:t>* Inspired by </a:t>
            </a:r>
            <a:r>
              <a:rPr lang="en-US" sz="1600" dirty="0" err="1"/>
              <a:t>SoftwareCarpentry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BE4C-0E09-684B-A05B-2AFDDB7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196" y="43734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7470" y="4512119"/>
            <a:ext cx="266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(2x digital music industry!)</a:t>
            </a:r>
          </a:p>
        </p:txBody>
      </p:sp>
      <p:pic>
        <p:nvPicPr>
          <p:cNvPr id="5" name="Picture 4" descr="Screen Shot 2016-05-19 at 09.5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9144000" cy="3631605"/>
          </a:xfrm>
          <a:prstGeom prst="rect">
            <a:avLst/>
          </a:prstGeom>
        </p:spPr>
      </p:pic>
      <p:pic>
        <p:nvPicPr>
          <p:cNvPr id="6" name="Picture 5" descr="Screen Shot 2016-05-19 at 09.52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5" y="3244334"/>
            <a:ext cx="1989418" cy="2904902"/>
          </a:xfrm>
          <a:prstGeom prst="rect">
            <a:avLst/>
          </a:prstGeom>
        </p:spPr>
      </p:pic>
      <p:pic>
        <p:nvPicPr>
          <p:cNvPr id="7" name="Picture 6" descr="Screen Shot 2016-05-19 at 09.53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53" y="3334627"/>
            <a:ext cx="1867647" cy="2724317"/>
          </a:xfrm>
          <a:prstGeom prst="rect">
            <a:avLst/>
          </a:prstGeom>
        </p:spPr>
      </p:pic>
      <p:pic>
        <p:nvPicPr>
          <p:cNvPr id="8" name="Picture 7" descr="Screen Shot 2016-05-19 at 09.54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34627"/>
            <a:ext cx="1862543" cy="2724317"/>
          </a:xfrm>
          <a:prstGeom prst="rect">
            <a:avLst/>
          </a:prstGeom>
        </p:spPr>
      </p:pic>
      <p:pic>
        <p:nvPicPr>
          <p:cNvPr id="10" name="Picture 9" descr="Screen Shot 2016-05-19 at 09.56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43" y="3335671"/>
            <a:ext cx="1761115" cy="2722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374" y="66241"/>
            <a:ext cx="756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The Right to Read is the Right to Mine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51713-6866-4D48-9C58-B76377D136FB}"/>
              </a:ext>
            </a:extLst>
          </p:cNvPr>
          <p:cNvSpPr txBox="1"/>
          <p:nvPr/>
        </p:nvSpPr>
        <p:spPr>
          <a:xfrm rot="20286095">
            <a:off x="1950526" y="2769285"/>
            <a:ext cx="5457841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ContentMining</a:t>
            </a:r>
            <a:r>
              <a:rPr lang="en-US" sz="3600" dirty="0"/>
              <a:t> (TDM) 2013-</a:t>
            </a:r>
          </a:p>
        </p:txBody>
      </p:sp>
    </p:spTree>
    <p:extLst>
      <p:ext uri="{BB962C8B-B14F-4D97-AF65-F5344CB8AC3E}">
        <p14:creationId xmlns:p14="http://schemas.microsoft.com/office/powerpoint/2010/main" val="340002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556" y="436869"/>
            <a:ext cx="37846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72" y="148147"/>
            <a:ext cx="4807077" cy="3605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6" y="4068382"/>
            <a:ext cx="4948682" cy="2644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995" y="2761219"/>
            <a:ext cx="2686687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877" y="4259998"/>
            <a:ext cx="1369794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Oxford 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8906" y="1118177"/>
            <a:ext cx="126963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Berlin 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3234" y="2213837"/>
            <a:ext cx="120461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Delhi 2014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6367" y="6324447"/>
            <a:ext cx="3112749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Jenny Molloy with mascot AMI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7556" y="2029171"/>
            <a:ext cx="2390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Gita </a:t>
            </a:r>
            <a:r>
              <a:rPr lang="en-US" dirty="0" err="1"/>
              <a:t>Yadav</a:t>
            </a:r>
            <a:r>
              <a:rPr lang="en-US" dirty="0"/>
              <a:t> + colleagues</a:t>
            </a:r>
          </a:p>
        </p:txBody>
      </p:sp>
    </p:spTree>
    <p:extLst>
      <p:ext uri="{BB962C8B-B14F-4D97-AF65-F5344CB8AC3E}">
        <p14:creationId xmlns:p14="http://schemas.microsoft.com/office/powerpoint/2010/main" val="39294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D306-231F-274D-ACA2-263A7D63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 Edmunds College, Cambridge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06B4E-0B18-964C-A436-85F5B32B7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32" y="1424349"/>
            <a:ext cx="6032533" cy="45259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2B616-F5BF-EC4F-A8F9-95A4D210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01" y="4680032"/>
            <a:ext cx="3431883" cy="8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91B0-1123-A446-B1C8-163E32BC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Cambridge-India and TIGR2ESS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0C2749-8FB3-A44D-90D9-6305A7B2A5AF}"/>
              </a:ext>
            </a:extLst>
          </p:cNvPr>
          <p:cNvGrpSpPr/>
          <p:nvPr/>
        </p:nvGrpSpPr>
        <p:grpSpPr>
          <a:xfrm>
            <a:off x="863040" y="1417638"/>
            <a:ext cx="7417920" cy="3168044"/>
            <a:chOff x="340509" y="263236"/>
            <a:chExt cx="5652850" cy="24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3A8F8E-7979-C246-B9BE-5BAE2A03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86CCC8-D13B-3548-B08E-DF140246EB84}"/>
                </a:ext>
              </a:extLst>
            </p:cNvPr>
            <p:cNvSpPr txBox="1"/>
            <p:nvPr/>
          </p:nvSpPr>
          <p:spPr>
            <a:xfrm>
              <a:off x="340509" y="263236"/>
              <a:ext cx="1811888" cy="4991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TIGR2ESS NIPGR</a:t>
              </a:r>
              <a:br>
                <a:rPr lang="en-US" dirty="0"/>
              </a:br>
              <a:r>
                <a:rPr lang="en-US" dirty="0"/>
                <a:t>Food Security FEB 2019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A5028E-746A-D641-842A-A91E18C9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0EEE1EB-8F32-4847-B2FE-6CA3EC89C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277" y="4799755"/>
            <a:ext cx="3764478" cy="1606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6AD021-3743-6141-8E6C-EAFA375169BC}"/>
              </a:ext>
            </a:extLst>
          </p:cNvPr>
          <p:cNvSpPr txBox="1"/>
          <p:nvPr/>
        </p:nvSpPr>
        <p:spPr>
          <a:xfrm>
            <a:off x="3596436" y="4799755"/>
            <a:ext cx="28984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Vice Chancellors Award 2022</a:t>
            </a:r>
          </a:p>
        </p:txBody>
      </p:sp>
    </p:spTree>
    <p:extLst>
      <p:ext uri="{BB962C8B-B14F-4D97-AF65-F5344CB8AC3E}">
        <p14:creationId xmlns:p14="http://schemas.microsoft.com/office/powerpoint/2010/main" val="9524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72170-4FB6-EB4D-93C8-2649A25A8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4" y="0"/>
            <a:ext cx="4830632" cy="3206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76412-2C5F-EB41-AE3E-9EF5BCE0CAC1}"/>
              </a:ext>
            </a:extLst>
          </p:cNvPr>
          <p:cNvSpPr txBox="1"/>
          <p:nvPr/>
        </p:nvSpPr>
        <p:spPr>
          <a:xfrm>
            <a:off x="5130142" y="1018394"/>
            <a:ext cx="3837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TIGR2ESS 2019 NIPGR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C39F5-AC57-FB4F-A2F3-8DC84B04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41" y="3313215"/>
            <a:ext cx="4980267" cy="3331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CE775B-7B5D-5F4E-9717-ECF73BFEFBA4}"/>
              </a:ext>
            </a:extLst>
          </p:cNvPr>
          <p:cNvSpPr txBox="1"/>
          <p:nvPr/>
        </p:nvSpPr>
        <p:spPr>
          <a:xfrm>
            <a:off x="910729" y="2227360"/>
            <a:ext cx="36367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Text mining for Indian crops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3BCFE-2178-B840-A818-240937FBC4EA}"/>
              </a:ext>
            </a:extLst>
          </p:cNvPr>
          <p:cNvSpPr txBox="1"/>
          <p:nvPr/>
        </p:nvSpPr>
        <p:spPr>
          <a:xfrm>
            <a:off x="423737" y="3819709"/>
            <a:ext cx="2305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Parallel Activities</a:t>
            </a:r>
          </a:p>
          <a:p>
            <a:r>
              <a:rPr lang="en-US" sz="2400" dirty="0"/>
              <a:t>* Rice</a:t>
            </a:r>
          </a:p>
          <a:p>
            <a:r>
              <a:rPr lang="en-US" sz="2400" dirty="0"/>
              <a:t>* Millets</a:t>
            </a:r>
            <a:br>
              <a:rPr lang="en-US" sz="2400" dirty="0"/>
            </a:br>
            <a:r>
              <a:rPr lang="en-US" sz="2400" dirty="0"/>
              <a:t>* Wheat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49F1C-34D3-4848-98AC-DC5CE70BB675}"/>
              </a:ext>
            </a:extLst>
          </p:cNvPr>
          <p:cNvSpPr txBox="1"/>
          <p:nvPr/>
        </p:nvSpPr>
        <p:spPr>
          <a:xfrm>
            <a:off x="4936346" y="6126480"/>
            <a:ext cx="26631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50 delegates from all India</a:t>
            </a:r>
          </a:p>
        </p:txBody>
      </p:sp>
    </p:spTree>
    <p:extLst>
      <p:ext uri="{BB962C8B-B14F-4D97-AF65-F5344CB8AC3E}">
        <p14:creationId xmlns:p14="http://schemas.microsoft.com/office/powerpoint/2010/main" val="268811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50041A2-825F-9840-8C88-EE4E7EA2A75F}"/>
              </a:ext>
            </a:extLst>
          </p:cNvPr>
          <p:cNvGrpSpPr/>
          <p:nvPr/>
        </p:nvGrpSpPr>
        <p:grpSpPr>
          <a:xfrm>
            <a:off x="3950777" y="130586"/>
            <a:ext cx="2298475" cy="822508"/>
            <a:chOff x="3828277" y="26867"/>
            <a:chExt cx="2298475" cy="8225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277" y="26867"/>
              <a:ext cx="2298475" cy="65007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3965432" y="541598"/>
              <a:ext cx="14798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TIGR2ESS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5742" y="214085"/>
              <a:ext cx="811278" cy="3986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DBAF84-EA78-3D4E-846E-58044C54A8A6}"/>
              </a:ext>
            </a:extLst>
          </p:cNvPr>
          <p:cNvGrpSpPr/>
          <p:nvPr/>
        </p:nvGrpSpPr>
        <p:grpSpPr>
          <a:xfrm>
            <a:off x="540286" y="1553995"/>
            <a:ext cx="1665953" cy="1244841"/>
            <a:chOff x="6188794" y="2897753"/>
            <a:chExt cx="2483572" cy="21272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761B40-6CBA-C04C-9982-CA33E281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889" y="2897753"/>
              <a:ext cx="1847606" cy="12122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17D85-DBFD-2443-9C1B-4C0B8B1B3D29}"/>
                </a:ext>
              </a:extLst>
            </p:cNvPr>
            <p:cNvSpPr txBox="1"/>
            <p:nvPr/>
          </p:nvSpPr>
          <p:spPr>
            <a:xfrm>
              <a:off x="6188794" y="4078285"/>
              <a:ext cx="2483572" cy="946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Priya</a:t>
              </a:r>
              <a:r>
                <a:rPr lang="en-US" sz="1500" dirty="0"/>
                <a:t>, </a:t>
              </a:r>
              <a:r>
                <a:rPr lang="en-US" sz="1500" dirty="0" err="1"/>
                <a:t>Kareena</a:t>
              </a:r>
              <a:r>
                <a:rPr lang="en-US" sz="1500" dirty="0"/>
                <a:t> interns JUNE 2020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1222327" y="291554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5BC330-FFF7-9147-9A2C-54BF7843E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58" y="81239"/>
            <a:ext cx="720379" cy="524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95E70F-0DD7-2E48-A835-981C3CE5187E}"/>
              </a:ext>
            </a:extLst>
          </p:cNvPr>
          <p:cNvGrpSpPr/>
          <p:nvPr/>
        </p:nvGrpSpPr>
        <p:grpSpPr>
          <a:xfrm>
            <a:off x="1725595" y="197082"/>
            <a:ext cx="1359709" cy="717999"/>
            <a:chOff x="2206451" y="76091"/>
            <a:chExt cx="1359709" cy="71799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C979F9-452F-F545-B5BC-2D54D3DC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6451" y="76091"/>
              <a:ext cx="1359709" cy="56127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A689-B870-2C4B-B2AD-CA7F527E6779}"/>
                </a:ext>
              </a:extLst>
            </p:cNvPr>
            <p:cNvSpPr txBox="1"/>
            <p:nvPr/>
          </p:nvSpPr>
          <p:spPr>
            <a:xfrm>
              <a:off x="2283622" y="455540"/>
              <a:ext cx="1205366" cy="33855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5" tIns="45718" rIns="91435" bIns="45718" rtlCol="0">
              <a:spAutoFit/>
            </a:bodyPr>
            <a:lstStyle/>
            <a:p>
              <a:r>
                <a:rPr lang="en-US" sz="1600" dirty="0"/>
                <a:t>Delhi 2014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4F9C37-851B-3D48-B193-AF3F000508DF}"/>
              </a:ext>
            </a:extLst>
          </p:cNvPr>
          <p:cNvGrpSpPr/>
          <p:nvPr/>
        </p:nvGrpSpPr>
        <p:grpSpPr>
          <a:xfrm>
            <a:off x="201250" y="1169571"/>
            <a:ext cx="7367110" cy="5626873"/>
            <a:chOff x="-27192514" y="-237385"/>
            <a:chExt cx="37544477" cy="255363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0CC019-EB20-CE4B-8605-42C9125EFC23}"/>
                </a:ext>
              </a:extLst>
            </p:cNvPr>
            <p:cNvSpPr/>
            <p:nvPr/>
          </p:nvSpPr>
          <p:spPr>
            <a:xfrm>
              <a:off x="-27192514" y="24181528"/>
              <a:ext cx="27163964" cy="1117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hlinkClick r:id="rId8"/>
                </a:rPr>
                <a:t>https://www.youtube.com/watch?v=XiTngk-POm8&amp;ab_channel=INYASYouTube</a:t>
              </a:r>
              <a:r>
                <a:rPr lang="en-US" sz="1000" dirty="0"/>
                <a:t>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9D23FC-9D06-5E40-B623-E797E2F6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7963" y="-237385"/>
              <a:ext cx="9144000" cy="520771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3703B3-ECC4-D442-8701-0BCAAADD0500}"/>
              </a:ext>
            </a:extLst>
          </p:cNvPr>
          <p:cNvSpPr txBox="1"/>
          <p:nvPr/>
        </p:nvSpPr>
        <p:spPr>
          <a:xfrm>
            <a:off x="421475" y="31232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2013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7096C3-EEED-C347-A242-E4EE49326BE8}"/>
              </a:ext>
            </a:extLst>
          </p:cNvPr>
          <p:cNvCxnSpPr>
            <a:cxnSpLocks/>
          </p:cNvCxnSpPr>
          <p:nvPr/>
        </p:nvCxnSpPr>
        <p:spPr>
          <a:xfrm>
            <a:off x="3149052" y="421226"/>
            <a:ext cx="571305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8" y="114241"/>
            <a:ext cx="324237" cy="22637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D161E43-8F94-A04A-B077-FA47E51439BF}"/>
              </a:ext>
            </a:extLst>
          </p:cNvPr>
          <p:cNvCxnSpPr>
            <a:cxnSpLocks/>
          </p:cNvCxnSpPr>
          <p:nvPr/>
        </p:nvCxnSpPr>
        <p:spPr>
          <a:xfrm>
            <a:off x="3301452" y="573626"/>
            <a:ext cx="571305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0DD1035-0B7D-F24F-8110-5C8187AD4A45}"/>
              </a:ext>
            </a:extLst>
          </p:cNvPr>
          <p:cNvGrpSpPr/>
          <p:nvPr/>
        </p:nvGrpSpPr>
        <p:grpSpPr>
          <a:xfrm>
            <a:off x="2868899" y="1489506"/>
            <a:ext cx="2732180" cy="1046732"/>
            <a:chOff x="5087855" y="1605893"/>
            <a:chExt cx="2732180" cy="1046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A691B8-1D02-AE4A-BFA9-E532C166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5889" y="1658391"/>
              <a:ext cx="558124" cy="5606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1711C-CEFC-5B49-9E90-4E8BC71981E3}"/>
                </a:ext>
              </a:extLst>
            </p:cNvPr>
            <p:cNvSpPr txBox="1"/>
            <p:nvPr/>
          </p:nvSpPr>
          <p:spPr>
            <a:xfrm>
              <a:off x="6025954" y="2190960"/>
              <a:ext cx="179408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OpenVirus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FF0000"/>
                  </a:solidFill>
                </a:rPr>
                <a:t>8</a:t>
              </a:r>
              <a:r>
                <a:rPr lang="en-US" sz="2400" dirty="0"/>
                <a:t> 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3EB5507-DED9-D744-8B29-C793F9DD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87855" y="1605893"/>
              <a:ext cx="997876" cy="797346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049FB5F2-485E-E748-8250-C181F335B0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6134" y="65438"/>
            <a:ext cx="746768" cy="7803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14AE575-B771-CC47-91BA-0C110F04F5E6}"/>
              </a:ext>
            </a:extLst>
          </p:cNvPr>
          <p:cNvSpPr txBox="1"/>
          <p:nvPr/>
        </p:nvSpPr>
        <p:spPr>
          <a:xfrm>
            <a:off x="6297807" y="-14775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6B2432-60BB-9A4B-8DD7-24EBB43D625C}"/>
              </a:ext>
            </a:extLst>
          </p:cNvPr>
          <p:cNvCxnSpPr>
            <a:cxnSpLocks/>
          </p:cNvCxnSpPr>
          <p:nvPr/>
        </p:nvCxnSpPr>
        <p:spPr>
          <a:xfrm>
            <a:off x="2121673" y="1907107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DE47A8-D11E-9542-875B-9DF47AA2697F}"/>
              </a:ext>
            </a:extLst>
          </p:cNvPr>
          <p:cNvCxnSpPr>
            <a:cxnSpLocks/>
          </p:cNvCxnSpPr>
          <p:nvPr/>
        </p:nvCxnSpPr>
        <p:spPr>
          <a:xfrm>
            <a:off x="5100014" y="1781240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5286193" y="1273846"/>
            <a:ext cx="245919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INYAS* </a:t>
            </a:r>
            <a:r>
              <a:rPr lang="en-US" sz="1600" b="1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 interns Aug 2020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3FE0D9-D141-184C-8A7E-69E150401428}"/>
              </a:ext>
            </a:extLst>
          </p:cNvPr>
          <p:cNvGrpSpPr/>
          <p:nvPr/>
        </p:nvGrpSpPr>
        <p:grpSpPr>
          <a:xfrm>
            <a:off x="475468" y="3769802"/>
            <a:ext cx="1725594" cy="1001126"/>
            <a:chOff x="531146" y="3103986"/>
            <a:chExt cx="1725594" cy="100112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AAACE4A-069C-3D45-834E-E264DCB43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1146" y="3103986"/>
              <a:ext cx="1725594" cy="10011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038E6A-C59D-9B42-ABA2-AFC594F4F961}"/>
                </a:ext>
              </a:extLst>
            </p:cNvPr>
            <p:cNvSpPr txBox="1"/>
            <p:nvPr/>
          </p:nvSpPr>
          <p:spPr>
            <a:xfrm>
              <a:off x="656248" y="3470737"/>
              <a:ext cx="131241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CEVOpen</a:t>
              </a:r>
              <a:r>
                <a:rPr lang="en-US" sz="1400" dirty="0"/>
                <a:t> 2021 </a:t>
              </a:r>
            </a:p>
            <a:p>
              <a:r>
                <a:rPr lang="en-US" sz="1400" dirty="0"/>
                <a:t>DBT KARYA </a:t>
              </a:r>
              <a:r>
                <a:rPr lang="en-US" sz="1400" dirty="0">
                  <a:solidFill>
                    <a:srgbClr val="FF0000"/>
                  </a:solidFill>
                </a:rPr>
                <a:t>4</a:t>
              </a:r>
              <a:r>
                <a:rPr lang="en-US" sz="1400" dirty="0"/>
                <a:t> 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3CE1CC-3C9C-0E4B-9FB8-11B62E52B062}"/>
              </a:ext>
            </a:extLst>
          </p:cNvPr>
          <p:cNvCxnSpPr>
            <a:cxnSpLocks/>
          </p:cNvCxnSpPr>
          <p:nvPr/>
        </p:nvCxnSpPr>
        <p:spPr>
          <a:xfrm>
            <a:off x="2475862" y="4259978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A43364C-255F-304E-9F47-678293985F1C}"/>
              </a:ext>
            </a:extLst>
          </p:cNvPr>
          <p:cNvGrpSpPr/>
          <p:nvPr/>
        </p:nvGrpSpPr>
        <p:grpSpPr>
          <a:xfrm>
            <a:off x="3731751" y="2535269"/>
            <a:ext cx="1458787" cy="1067076"/>
            <a:chOff x="108256" y="2464165"/>
            <a:chExt cx="4358663" cy="268725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AF6DD89-8A03-A34C-B94B-9303226FD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" b="11319"/>
            <a:stretch/>
          </p:blipFill>
          <p:spPr>
            <a:xfrm>
              <a:off x="108256" y="2464165"/>
              <a:ext cx="4358663" cy="199332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F9AFFB-342E-1546-ABA2-123854CEFA32}"/>
                </a:ext>
              </a:extLst>
            </p:cNvPr>
            <p:cNvSpPr txBox="1"/>
            <p:nvPr/>
          </p:nvSpPr>
          <p:spPr>
            <a:xfrm>
              <a:off x="837741" y="4376333"/>
              <a:ext cx="3591895" cy="77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i="1" dirty="0" err="1"/>
                <a:t>cambiohack</a:t>
              </a:r>
              <a:endParaRPr lang="en-IN" sz="1400" i="1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638F2761-0BA5-1B4D-B7A5-A685A3CA02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6175" y="3704576"/>
            <a:ext cx="1411344" cy="11315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9888E55-50E4-444F-A557-5B44F143E196}"/>
              </a:ext>
            </a:extLst>
          </p:cNvPr>
          <p:cNvSpPr txBox="1"/>
          <p:nvPr/>
        </p:nvSpPr>
        <p:spPr>
          <a:xfrm>
            <a:off x="3613150" y="4105921"/>
            <a:ext cx="9766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OpenPlant</a:t>
            </a:r>
            <a:endParaRPr lang="en-US" sz="1400" dirty="0"/>
          </a:p>
          <a:p>
            <a:r>
              <a:rPr lang="en-US" sz="1400" dirty="0"/>
              <a:t>Cambridge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3D338E-AF2B-E94C-88D8-519F61661A1D}"/>
              </a:ext>
            </a:extLst>
          </p:cNvPr>
          <p:cNvCxnSpPr>
            <a:cxnSpLocks/>
          </p:cNvCxnSpPr>
          <p:nvPr/>
        </p:nvCxnSpPr>
        <p:spPr>
          <a:xfrm>
            <a:off x="5236298" y="4275674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1CBFD62-9824-C644-8F68-79E1B945450B}"/>
              </a:ext>
            </a:extLst>
          </p:cNvPr>
          <p:cNvSpPr txBox="1"/>
          <p:nvPr/>
        </p:nvSpPr>
        <p:spPr>
          <a:xfrm>
            <a:off x="5937663" y="3758146"/>
            <a:ext cx="208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InCoB</a:t>
            </a:r>
            <a:r>
              <a:rPr lang="en-US" dirty="0"/>
              <a:t> (China)</a:t>
            </a:r>
          </a:p>
          <a:p>
            <a:r>
              <a:rPr lang="en-US" dirty="0" err="1"/>
              <a:t>WikidataCon</a:t>
            </a:r>
            <a:r>
              <a:rPr lang="en-US" dirty="0"/>
              <a:t> (Brazil)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A9C1CA1-97BF-0044-BA93-51C68008A38A}"/>
              </a:ext>
            </a:extLst>
          </p:cNvPr>
          <p:cNvGrpSpPr/>
          <p:nvPr/>
        </p:nvGrpSpPr>
        <p:grpSpPr>
          <a:xfrm>
            <a:off x="408523" y="5006968"/>
            <a:ext cx="1859483" cy="1182047"/>
            <a:chOff x="15714" y="4889552"/>
            <a:chExt cx="1859483" cy="118204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B0E1BCD-7528-8445-9A5E-A5D5EDBEBCB5}"/>
                </a:ext>
              </a:extLst>
            </p:cNvPr>
            <p:cNvSpPr txBox="1"/>
            <p:nvPr/>
          </p:nvSpPr>
          <p:spPr>
            <a:xfrm>
              <a:off x="53785" y="5702267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April2022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859692B-E78F-2848-BC45-2A4D1F68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4633" y="4889552"/>
              <a:ext cx="1257641" cy="91748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BA52218-829E-1247-B80C-D127A4E5870D}"/>
                </a:ext>
              </a:extLst>
            </p:cNvPr>
            <p:cNvSpPr txBox="1"/>
            <p:nvPr/>
          </p:nvSpPr>
          <p:spPr>
            <a:xfrm>
              <a:off x="15714" y="5014538"/>
              <a:ext cx="18594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#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C5CFB3-37D3-5D43-B69E-692AA27F4F41}"/>
              </a:ext>
            </a:extLst>
          </p:cNvPr>
          <p:cNvCxnSpPr>
            <a:cxnSpLocks/>
          </p:cNvCxnSpPr>
          <p:nvPr/>
        </p:nvCxnSpPr>
        <p:spPr>
          <a:xfrm>
            <a:off x="2475862" y="5631749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5B745DF7-60B2-1B41-A84F-56A922E3C9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1000" y="5249933"/>
            <a:ext cx="1718840" cy="9678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3D482B-A15B-8342-8E0D-CD8D9C45B3F8}"/>
              </a:ext>
            </a:extLst>
          </p:cNvPr>
          <p:cNvSpPr txBox="1"/>
          <p:nvPr/>
        </p:nvSpPr>
        <p:spPr>
          <a:xfrm>
            <a:off x="2847471" y="5213935"/>
            <a:ext cx="25894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SDG Hackathon June2022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9B1C2BE-21D8-5145-8F43-C5043FC9B848}"/>
              </a:ext>
            </a:extLst>
          </p:cNvPr>
          <p:cNvCxnSpPr>
            <a:cxnSpLocks/>
          </p:cNvCxnSpPr>
          <p:nvPr/>
        </p:nvCxnSpPr>
        <p:spPr>
          <a:xfrm>
            <a:off x="5370736" y="5697712"/>
            <a:ext cx="460686" cy="20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26CDA8B-C631-A241-8FA5-B1895B7978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7267" y="5446943"/>
            <a:ext cx="853688" cy="85244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C3D44DB-B309-B84C-BE4F-4656482BB074}"/>
              </a:ext>
            </a:extLst>
          </p:cNvPr>
          <p:cNvSpPr txBox="1"/>
          <p:nvPr/>
        </p:nvSpPr>
        <p:spPr>
          <a:xfrm>
            <a:off x="5831422" y="5226837"/>
            <a:ext cx="23964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ClimateKnowledgeHunt</a:t>
            </a:r>
            <a:endParaRPr lang="en-US" dirty="0"/>
          </a:p>
          <a:p>
            <a:r>
              <a:rPr lang="en-US" dirty="0"/>
              <a:t>Sept2022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C0291B-37CE-B047-8A3A-4E03D3C3A1A9}"/>
              </a:ext>
            </a:extLst>
          </p:cNvPr>
          <p:cNvSpPr txBox="1"/>
          <p:nvPr/>
        </p:nvSpPr>
        <p:spPr>
          <a:xfrm>
            <a:off x="5049806" y="6462566"/>
            <a:ext cx="27237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#</a:t>
            </a:r>
            <a:r>
              <a:rPr lang="en-US" sz="1600" dirty="0" err="1"/>
              <a:t>semanticClimate</a:t>
            </a:r>
            <a:r>
              <a:rPr lang="en-US" sz="1600" dirty="0"/>
              <a:t> publications</a:t>
            </a:r>
          </a:p>
        </p:txBody>
      </p:sp>
    </p:spTree>
    <p:extLst>
      <p:ext uri="{BB962C8B-B14F-4D97-AF65-F5344CB8AC3E}">
        <p14:creationId xmlns:p14="http://schemas.microsoft.com/office/powerpoint/2010/main" val="10143461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F1087-8DF7-4E13-83B8-83E88F25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"/>
          <a:stretch/>
        </p:blipFill>
        <p:spPr>
          <a:xfrm>
            <a:off x="580985" y="1054658"/>
            <a:ext cx="1183138" cy="160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2B8CB-6264-4CBE-A9CA-E8966C4F76DF}"/>
              </a:ext>
            </a:extLst>
          </p:cNvPr>
          <p:cNvSpPr txBox="1"/>
          <p:nvPr/>
        </p:nvSpPr>
        <p:spPr>
          <a:xfrm>
            <a:off x="-408811" y="3703537"/>
            <a:ext cx="89215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Mining Plant Chemistry Literature </a:t>
            </a:r>
          </a:p>
          <a:p>
            <a:pPr algn="ctr" defTabSz="685800">
              <a:defRPr/>
            </a:pPr>
            <a:endParaRPr lang="en-US" sz="33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KARYA (</a:t>
            </a:r>
            <a:r>
              <a:rPr lang="en-US" sz="3300" dirty="0">
                <a:solidFill>
                  <a:srgbClr val="333333"/>
                </a:solidFill>
                <a:latin typeface="Calibri" panose="020F0502020204030204"/>
              </a:rPr>
              <a:t>Knowledge Augmentation through Research in Young Aspirants</a:t>
            </a: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) Interns</a:t>
            </a:r>
            <a:endParaRPr lang="en-IN" sz="3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59B4C-F3F8-4844-8953-6835C57464F9}"/>
              </a:ext>
            </a:extLst>
          </p:cNvPr>
          <p:cNvSpPr txBox="1"/>
          <p:nvPr/>
        </p:nvSpPr>
        <p:spPr>
          <a:xfrm>
            <a:off x="0" y="5760636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9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https://en.wikipedia.org/wiki/Terpene_synthase_N_terminal_domain</a:t>
            </a:r>
            <a:r>
              <a:rPr lang="en-IN" sz="900" dirty="0">
                <a:solidFill>
                  <a:prstClr val="black"/>
                </a:solidFill>
                <a:latin typeface="Calibri" panose="020F0502020204030204"/>
              </a:rPr>
              <a:t> , </a:t>
            </a:r>
            <a:r>
              <a:rPr lang="en-IN" sz="900" dirty="0">
                <a:solidFill>
                  <a:prstClr val="black"/>
                </a:solidFill>
                <a:latin typeface="Calibri" panose="020F0502020204030204"/>
                <a:hlinkClick r:id="rId5" tooltip="https://creativecommons.org/licenses/by-sa/3.0/"/>
              </a:rPr>
              <a:t>CC BY-SA</a:t>
            </a:r>
            <a:endParaRPr lang="en-IN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B3F3DC-A9DE-4E04-8091-26B24B986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86697" y="1010427"/>
            <a:ext cx="1013768" cy="7603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CB6669-718E-421A-A31E-6A87BDCEE3E8}"/>
              </a:ext>
            </a:extLst>
          </p:cNvPr>
          <p:cNvSpPr txBox="1"/>
          <p:nvPr/>
        </p:nvSpPr>
        <p:spPr>
          <a:xfrm>
            <a:off x="6829758" y="2303066"/>
            <a:ext cx="196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Kumari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Rageshwari</a:t>
            </a:r>
            <a:endParaRPr lang="en-IN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881600-B49A-4CE8-A858-A67516492C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21898"/>
          <a:stretch/>
        </p:blipFill>
        <p:spPr>
          <a:xfrm>
            <a:off x="102734" y="985123"/>
            <a:ext cx="820210" cy="69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07BCBB-F2DD-47C3-B570-10D51016D2FB}"/>
              </a:ext>
            </a:extLst>
          </p:cNvPr>
          <p:cNvSpPr txBox="1"/>
          <p:nvPr/>
        </p:nvSpPr>
        <p:spPr>
          <a:xfrm>
            <a:off x="2391454" y="2589265"/>
            <a:ext cx="1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Anam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Anjum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7AF47E-5812-492B-AC1B-A2DFAB8A2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9" b="19823"/>
          <a:stretch/>
        </p:blipFill>
        <p:spPr>
          <a:xfrm>
            <a:off x="3015279" y="1060525"/>
            <a:ext cx="1345269" cy="16089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949379-E76E-44D8-85A7-031E7EBC5D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7052"/>
          <a:stretch/>
        </p:blipFill>
        <p:spPr>
          <a:xfrm>
            <a:off x="2391454" y="1028082"/>
            <a:ext cx="820210" cy="749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5F5159-1068-4F44-9708-408053817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9805" r="9610" b="14386"/>
          <a:stretch/>
        </p:blipFill>
        <p:spPr>
          <a:xfrm>
            <a:off x="2391454" y="1859147"/>
            <a:ext cx="820210" cy="772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464D22-A49E-4FF8-979C-0B7D3A61855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6" t="29322" r="39789" b="23971"/>
          <a:stretch/>
        </p:blipFill>
        <p:spPr>
          <a:xfrm>
            <a:off x="5376574" y="1002263"/>
            <a:ext cx="1277075" cy="15272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14E49-735E-4253-A5D3-98B599DD366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1047" t="964" r="12005" b="-964"/>
          <a:stretch/>
        </p:blipFill>
        <p:spPr>
          <a:xfrm>
            <a:off x="4783453" y="1002263"/>
            <a:ext cx="780077" cy="76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938AEF-49D4-4792-907D-6430A1B372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3623" t="12137" r="14936" b="-12137"/>
          <a:stretch/>
        </p:blipFill>
        <p:spPr>
          <a:xfrm>
            <a:off x="4783453" y="1844863"/>
            <a:ext cx="780077" cy="76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50F66A-3669-411D-928C-8798CD842B4B}"/>
              </a:ext>
            </a:extLst>
          </p:cNvPr>
          <p:cNvSpPr txBox="1"/>
          <p:nvPr/>
        </p:nvSpPr>
        <p:spPr>
          <a:xfrm>
            <a:off x="4878491" y="2589377"/>
            <a:ext cx="199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Anjali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Shekhawat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86AEF-E7C4-4240-81CD-4C4340CCB6B3}"/>
              </a:ext>
            </a:extLst>
          </p:cNvPr>
          <p:cNvSpPr txBox="1"/>
          <p:nvPr/>
        </p:nvSpPr>
        <p:spPr>
          <a:xfrm>
            <a:off x="466220" y="2595594"/>
            <a:ext cx="138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Prachi Singh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7A299B-CDD0-4A6B-AECE-9288204761B3}"/>
              </a:ext>
            </a:extLst>
          </p:cNvPr>
          <p:cNvSpPr txBox="1"/>
          <p:nvPr/>
        </p:nvSpPr>
        <p:spPr>
          <a:xfrm>
            <a:off x="319681" y="2881055"/>
            <a:ext cx="19076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Undergrad (Botany), </a:t>
            </a:r>
            <a:r>
              <a:rPr lang="en-IN" sz="1350" dirty="0" err="1">
                <a:solidFill>
                  <a:srgbClr val="1D1C1D"/>
                </a:solidFill>
                <a:latin typeface="Slack-Lato"/>
              </a:rPr>
              <a:t>Janki</a:t>
            </a:r>
            <a:r>
              <a:rPr lang="en-IN" sz="1350" dirty="0">
                <a:solidFill>
                  <a:srgbClr val="1D1C1D"/>
                </a:solidFill>
                <a:latin typeface="Slack-Lato"/>
              </a:rPr>
              <a:t> Devi Bajaj Girls Govt. College, Kota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F9ED1F-E003-4D12-A610-8362798FC0BC}"/>
              </a:ext>
            </a:extLst>
          </p:cNvPr>
          <p:cNvSpPr txBox="1"/>
          <p:nvPr/>
        </p:nvSpPr>
        <p:spPr>
          <a:xfrm>
            <a:off x="4670256" y="2841453"/>
            <a:ext cx="19956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 Masters (Botany) Student, </a:t>
            </a:r>
          </a:p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Jai </a:t>
            </a:r>
            <a:r>
              <a:rPr lang="en-IN" sz="1350" dirty="0" err="1">
                <a:solidFill>
                  <a:prstClr val="black"/>
                </a:solidFill>
                <a:latin typeface="Slack-Lato"/>
              </a:rPr>
              <a:t>Narain</a:t>
            </a:r>
            <a:r>
              <a:rPr lang="en-IN" sz="1350" dirty="0">
                <a:solidFill>
                  <a:prstClr val="black"/>
                </a:solidFill>
                <a:latin typeface="Slack-Lato"/>
              </a:rPr>
              <a:t> Vyas University, </a:t>
            </a:r>
          </a:p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Slack-Lato"/>
              </a:rPr>
              <a:t>Jodhpur, Rajasthan, India</a:t>
            </a:r>
            <a:r>
              <a:rPr lang="en-IN" sz="135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9ADB68-5C3A-412F-A974-54DC775F2C2C}"/>
              </a:ext>
            </a:extLst>
          </p:cNvPr>
          <p:cNvSpPr txBox="1"/>
          <p:nvPr/>
        </p:nvSpPr>
        <p:spPr>
          <a:xfrm>
            <a:off x="6760749" y="2936379"/>
            <a:ext cx="213140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Masters (Biotech) Student,</a:t>
            </a:r>
          </a:p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Botany Department in University of Rajasthan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4E95A9-90DC-4F4F-ADD7-315932B4F0D0}"/>
              </a:ext>
            </a:extLst>
          </p:cNvPr>
          <p:cNvSpPr txBox="1"/>
          <p:nvPr/>
        </p:nvSpPr>
        <p:spPr>
          <a:xfrm>
            <a:off x="2322413" y="2903186"/>
            <a:ext cx="19956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 Masters (Botany) Student, </a:t>
            </a:r>
            <a:r>
              <a:rPr lang="en-IN" sz="1350" dirty="0" err="1">
                <a:solidFill>
                  <a:prstClr val="black"/>
                </a:solidFill>
                <a:latin typeface="Calibri" panose="020F0502020204030204"/>
              </a:rPr>
              <a:t>Janki</a:t>
            </a: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 Devi Bajaj Government Girls Science College Kota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AA7B04-E1A9-4101-93B8-E5E8D0524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71236" y="1060525"/>
            <a:ext cx="855217" cy="641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AA3F1-EEB4-4C77-9DA6-73BFE31B8771}"/>
              </a:ext>
            </a:extLst>
          </p:cNvPr>
          <p:cNvSpPr txBox="1"/>
          <p:nvPr/>
        </p:nvSpPr>
        <p:spPr>
          <a:xfrm>
            <a:off x="13243" y="909142"/>
            <a:ext cx="6021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CORN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1B23F-EB31-4A42-88EC-EAA74D75FCF7}"/>
              </a:ext>
            </a:extLst>
          </p:cNvPr>
          <p:cNvSpPr txBox="1"/>
          <p:nvPr/>
        </p:nvSpPr>
        <p:spPr>
          <a:xfrm>
            <a:off x="2295502" y="990433"/>
            <a:ext cx="9692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TOMATO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6B216-F8F0-4832-A474-59AD19FC8389}"/>
              </a:ext>
            </a:extLst>
          </p:cNvPr>
          <p:cNvSpPr txBox="1"/>
          <p:nvPr/>
        </p:nvSpPr>
        <p:spPr>
          <a:xfrm>
            <a:off x="2295609" y="1802035"/>
            <a:ext cx="1024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CAMELLIA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0C830-608D-4630-9193-E3F091DD41F0}"/>
              </a:ext>
            </a:extLst>
          </p:cNvPr>
          <p:cNvSpPr txBox="1"/>
          <p:nvPr/>
        </p:nvSpPr>
        <p:spPr>
          <a:xfrm>
            <a:off x="4698445" y="976924"/>
            <a:ext cx="5678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MINT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BAB25-AB2F-4082-B88C-8063D946DB7E}"/>
              </a:ext>
            </a:extLst>
          </p:cNvPr>
          <p:cNvSpPr txBox="1"/>
          <p:nvPr/>
        </p:nvSpPr>
        <p:spPr>
          <a:xfrm>
            <a:off x="4687975" y="1787927"/>
            <a:ext cx="677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LEMON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0714-4466-410A-B918-13B7327936C2}"/>
              </a:ext>
            </a:extLst>
          </p:cNvPr>
          <p:cNvSpPr txBox="1"/>
          <p:nvPr/>
        </p:nvSpPr>
        <p:spPr>
          <a:xfrm>
            <a:off x="6874154" y="1028082"/>
            <a:ext cx="795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GRAPES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9E057E-2965-4987-AA16-15AAF2268845}"/>
              </a:ext>
            </a:extLst>
          </p:cNvPr>
          <p:cNvSpPr/>
          <p:nvPr/>
        </p:nvSpPr>
        <p:spPr>
          <a:xfrm>
            <a:off x="8724772" y="857250"/>
            <a:ext cx="453514" cy="51379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1" name="Google Shape;62;p14">
            <a:extLst>
              <a:ext uri="{FF2B5EF4-FFF2-40B4-BE49-F238E27FC236}">
                <a16:creationId xmlns:a16="http://schemas.microsoft.com/office/drawing/2014/main" id="{C991646C-B14A-45CE-933A-D8A5F8971CD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79027" y="4831079"/>
            <a:ext cx="1457649" cy="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3;p14">
            <a:extLst>
              <a:ext uri="{FF2B5EF4-FFF2-40B4-BE49-F238E27FC236}">
                <a16:creationId xmlns:a16="http://schemas.microsoft.com/office/drawing/2014/main" id="{0486FA63-B29D-414C-A4B1-6FB4FE92A696}"/>
              </a:ext>
            </a:extLst>
          </p:cNvPr>
          <p:cNvSpPr txBox="1"/>
          <p:nvPr/>
        </p:nvSpPr>
        <p:spPr>
          <a:xfrm>
            <a:off x="7579025" y="5508601"/>
            <a:ext cx="156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buClr>
                <a:srgbClr val="000000"/>
              </a:buClr>
              <a:defRPr/>
            </a:pPr>
            <a:r>
              <a:rPr lang="en-GB" sz="1000" kern="0" dirty="0">
                <a:solidFill>
                  <a:srgbClr val="2D98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2021 - a sustainable future for Wikidata</a:t>
            </a:r>
            <a:endParaRPr sz="1000" kern="0" dirty="0">
              <a:solidFill>
                <a:srgbClr val="2D986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980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-213894" y="474579"/>
            <a:ext cx="9587832" cy="151063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Content mining of the biomedical literature</a:t>
            </a:r>
            <a:endParaRPr lang="en-GB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41997" y="1989905"/>
            <a:ext cx="8899799" cy="22852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2400" b="1" dirty="0">
                <a:solidFill>
                  <a:schemeClr val="tx1"/>
                </a:solidFill>
              </a:rPr>
              <a:t>Peter Murray-Rust,  </a:t>
            </a: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Yusuf </a:t>
            </a:r>
            <a:r>
              <a:rPr lang="en-GB" sz="2400" i="1" dirty="0" err="1">
                <a:solidFill>
                  <a:schemeClr val="tx1"/>
                </a:solidFill>
              </a:rPr>
              <a:t>Hamied</a:t>
            </a:r>
            <a:r>
              <a:rPr lang="en-GB" sz="2400" i="1" dirty="0">
                <a:solidFill>
                  <a:schemeClr val="tx1"/>
                </a:solidFill>
              </a:rPr>
              <a:t> Dept of Chemistry, University of Cambridge</a:t>
            </a:r>
            <a:r>
              <a:rPr lang="en-GB" sz="2400" b="1" i="1" dirty="0">
                <a:solidFill>
                  <a:schemeClr val="tx1"/>
                </a:solidFill>
              </a:rPr>
              <a:t>,</a:t>
            </a:r>
          </a:p>
          <a:p>
            <a:pPr>
              <a:buNone/>
            </a:pPr>
            <a:endParaRPr lang="en-GB" sz="2400" b="1" i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with </a:t>
            </a:r>
            <a:r>
              <a:rPr lang="en-GB" sz="2400" b="1" i="1" dirty="0" err="1">
                <a:solidFill>
                  <a:schemeClr val="tx1"/>
                </a:solidFill>
              </a:rPr>
              <a:t>Shweata</a:t>
            </a:r>
            <a:r>
              <a:rPr lang="en-GB" sz="2400" b="1" i="1" dirty="0">
                <a:solidFill>
                  <a:schemeClr val="tx1"/>
                </a:solidFill>
              </a:rPr>
              <a:t> N Hegde, </a:t>
            </a:r>
            <a:r>
              <a:rPr lang="en-GB" sz="2400" b="1" i="1" dirty="0" err="1">
                <a:solidFill>
                  <a:schemeClr val="tx1"/>
                </a:solidFill>
              </a:rPr>
              <a:t>Ayush</a:t>
            </a:r>
            <a:r>
              <a:rPr lang="en-GB" sz="2400" b="1" i="1" dirty="0">
                <a:solidFill>
                  <a:schemeClr val="tx1"/>
                </a:solidFill>
              </a:rPr>
              <a:t> Garg, Prachi Singh, </a:t>
            </a:r>
            <a:r>
              <a:rPr lang="en-GB" sz="2400" b="1" i="1" dirty="0" err="1">
                <a:solidFill>
                  <a:schemeClr val="tx1"/>
                </a:solidFill>
              </a:rPr>
              <a:t>Anuv</a:t>
            </a:r>
            <a:r>
              <a:rPr lang="en-GB" sz="2400" b="1" i="1" dirty="0">
                <a:solidFill>
                  <a:schemeClr val="tx1"/>
                </a:solidFill>
              </a:rPr>
              <a:t> Chakraborty, </a:t>
            </a:r>
            <a:r>
              <a:rPr lang="en-GB" sz="2400" b="1" i="1" dirty="0" err="1">
                <a:solidFill>
                  <a:schemeClr val="tx1"/>
                </a:solidFill>
              </a:rPr>
              <a:t>Rageshwari</a:t>
            </a:r>
            <a:r>
              <a:rPr lang="en-GB" sz="2400" b="1" i="1" dirty="0">
                <a:solidFill>
                  <a:schemeClr val="tx1"/>
                </a:solidFill>
              </a:rPr>
              <a:t> Singh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b="1" i="1" dirty="0" err="1">
                <a:solidFill>
                  <a:schemeClr val="tx1"/>
                </a:solidFill>
              </a:rPr>
              <a:t>InCoB</a:t>
            </a:r>
            <a:r>
              <a:rPr lang="en-GB" sz="2400" b="1" i="1" dirty="0">
                <a:solidFill>
                  <a:schemeClr val="tx1"/>
                </a:solidFill>
              </a:rPr>
              <a:t> (Int. Conf. on Bioinformatics) , 2021-11-07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89" y="5734192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0529" y="6334588"/>
            <a:ext cx="1845325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58" y="6181010"/>
            <a:ext cx="1934942" cy="676990"/>
          </a:xfrm>
          <a:prstGeom prst="rect">
            <a:avLst/>
          </a:prstGeom>
        </p:spPr>
      </p:pic>
      <p:pic>
        <p:nvPicPr>
          <p:cNvPr id="11" name="Picture 10" descr="Screen Shot 2016-05-11 at 08.19.58.png">
            <a:extLst>
              <a:ext uri="{FF2B5EF4-FFF2-40B4-BE49-F238E27FC236}">
                <a16:creationId xmlns:a16="http://schemas.microsoft.com/office/drawing/2014/main" id="{469D2731-9558-D64D-9196-13419C7A7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55" y="4963393"/>
            <a:ext cx="1901333" cy="1827430"/>
          </a:xfrm>
          <a:prstGeom prst="rect">
            <a:avLst/>
          </a:prstGeom>
        </p:spPr>
      </p:pic>
      <p:pic>
        <p:nvPicPr>
          <p:cNvPr id="13" name="Picture 12" descr="Screen Shot 2017-09-25 at 15.32.16.png">
            <a:extLst>
              <a:ext uri="{FF2B5EF4-FFF2-40B4-BE49-F238E27FC236}">
                <a16:creationId xmlns:a16="http://schemas.microsoft.com/office/drawing/2014/main" id="{DD6BE6F3-00C3-744E-843C-8E63F9A23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75" y="4963393"/>
            <a:ext cx="1584325" cy="1204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8ED8B-0C3E-254D-8B68-B8879578D656}"/>
              </a:ext>
            </a:extLst>
          </p:cNvPr>
          <p:cNvSpPr txBox="1"/>
          <p:nvPr/>
        </p:nvSpPr>
        <p:spPr>
          <a:xfrm rot="20193608">
            <a:off x="4332926" y="2168779"/>
            <a:ext cx="404501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Typical event 2021</a:t>
            </a:r>
          </a:p>
        </p:txBody>
      </p:sp>
    </p:spTree>
    <p:extLst>
      <p:ext uri="{BB962C8B-B14F-4D97-AF65-F5344CB8AC3E}">
        <p14:creationId xmlns:p14="http://schemas.microsoft.com/office/powerpoint/2010/main" val="120427907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532</Words>
  <Application>Microsoft Macintosh PowerPoint</Application>
  <PresentationFormat>On-screen Show (4:3)</PresentationFormat>
  <Paragraphs>124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Montserrat Medium</vt:lpstr>
      <vt:lpstr>Slack-Lato</vt:lpstr>
      <vt:lpstr>Office Theme</vt:lpstr>
      <vt:lpstr>PowerPoint Presentation</vt:lpstr>
      <vt:lpstr>PowerPoint Presentation</vt:lpstr>
      <vt:lpstr>PowerPoint Presentation</vt:lpstr>
      <vt:lpstr>St Edmunds College, Cambridge</vt:lpstr>
      <vt:lpstr>Cambridge-India and TIGR2ESS</vt:lpstr>
      <vt:lpstr>PowerPoint Presentation</vt:lpstr>
      <vt:lpstr>PowerPoint Presentation</vt:lpstr>
      <vt:lpstr>PowerPoint Presentation</vt:lpstr>
      <vt:lpstr>Content mining of the biomedical literature</vt:lpstr>
      <vt:lpstr>How we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251</cp:revision>
  <dcterms:created xsi:type="dcterms:W3CDTF">2016-12-10T10:57:49Z</dcterms:created>
  <dcterms:modified xsi:type="dcterms:W3CDTF">2022-09-24T08:40:26Z</dcterms:modified>
</cp:coreProperties>
</file>